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87" r:id="rId2"/>
    <p:sldId id="302" r:id="rId3"/>
    <p:sldId id="319" r:id="rId4"/>
    <p:sldId id="310" r:id="rId5"/>
    <p:sldId id="314" r:id="rId6"/>
    <p:sldId id="325" r:id="rId7"/>
    <p:sldId id="309" r:id="rId8"/>
    <p:sldId id="315" r:id="rId9"/>
    <p:sldId id="316" r:id="rId10"/>
    <p:sldId id="326" r:id="rId11"/>
    <p:sldId id="318" r:id="rId12"/>
    <p:sldId id="320" r:id="rId13"/>
    <p:sldId id="307" r:id="rId14"/>
    <p:sldId id="329" r:id="rId15"/>
    <p:sldId id="330" r:id="rId16"/>
    <p:sldId id="331" r:id="rId17"/>
    <p:sldId id="312" r:id="rId18"/>
    <p:sldId id="313" r:id="rId19"/>
    <p:sldId id="306" r:id="rId20"/>
    <p:sldId id="332" r:id="rId21"/>
    <p:sldId id="333" r:id="rId22"/>
    <p:sldId id="335" r:id="rId23"/>
    <p:sldId id="334" r:id="rId24"/>
    <p:sldId id="321" r:id="rId25"/>
    <p:sldId id="322" r:id="rId26"/>
    <p:sldId id="328" r:id="rId27"/>
    <p:sldId id="327" r:id="rId28"/>
    <p:sldId id="305" r:id="rId29"/>
    <p:sldId id="303" r:id="rId30"/>
    <p:sldId id="337" r:id="rId31"/>
    <p:sldId id="304" r:id="rId3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F81BD"/>
    <a:srgbClr val="FFFFFF"/>
    <a:srgbClr val="FF0000"/>
    <a:srgbClr val="00FFFF"/>
    <a:srgbClr val="00FF00"/>
    <a:srgbClr val="FF00FF"/>
    <a:srgbClr val="006600"/>
    <a:srgbClr val="C3A63B"/>
    <a:srgbClr val="79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03/03/2023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nd-implementing-faster-r-cnn-a-step-by-step-guide-11acfff216b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.io/engineering-education/introduction-to-yolo-algorithm-for-object-detection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hyperlink" Target="https://www.kaggle.com/datasets/gopalbhattrai/pascal-voc-2012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cs.toronto.edu/chemselfi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4.08083" TargetMode="External"/><Relationship Id="rId7" Type="http://schemas.openxmlformats.org/officeDocument/2006/relationships/hyperlink" Target="http://cs231n.stanford.edu/" TargetMode="External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hyperlink" Target="https://arxiv.org/abs/1506.0149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yimagesearch.com/2021/08/02/pytorch-object-detection-with-pre-trained-networks/" TargetMode="External"/><Relationship Id="rId13" Type="http://schemas.openxmlformats.org/officeDocument/2006/relationships/hyperlink" Target="https://towardsdatascience.com/understanding-and-implementing-faster-r-cnn-a-step-by-step-guide-11acfff216b0" TargetMode="External"/><Relationship Id="rId3" Type="http://schemas.openxmlformats.org/officeDocument/2006/relationships/hyperlink" Target="https://www.jeremyjordan.me/evaluating-image-segmentation-models/" TargetMode="External"/><Relationship Id="rId7" Type="http://schemas.openxmlformats.org/officeDocument/2006/relationships/hyperlink" Target="https://pytorch.org/tutorials/intermediate/torchvision_tutorial.html" TargetMode="External"/><Relationship Id="rId12" Type="http://schemas.openxmlformats.org/officeDocument/2006/relationships/hyperlink" Target="https://medium.com/codex/implementing-r-cnn-object-detection-on-voc2012-with-pytorch-b05d3c623afe" TargetMode="External"/><Relationship Id="rId2" Type="http://schemas.openxmlformats.org/officeDocument/2006/relationships/hyperlink" Target="https://machinelearningmastery.com/object-recognition-with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ep-learning-for-object-detection-a-comprehensive-review-73930816d8d9" TargetMode="External"/><Relationship Id="rId11" Type="http://schemas.openxmlformats.org/officeDocument/2006/relationships/hyperlink" Target="https://deepsense.ai/region-of-interest-pooling-explained/" TargetMode="External"/><Relationship Id="rId5" Type="http://schemas.openxmlformats.org/officeDocument/2006/relationships/hyperlink" Target="https://www.upgrad.com/blog/ultimate-guide-to-object-detection-using-deep-learning/" TargetMode="External"/><Relationship Id="rId10" Type="http://schemas.openxmlformats.org/officeDocument/2006/relationships/hyperlink" Target="https://blog.paperspace.com/faster-r-cnn-explained-object-detection/" TargetMode="External"/><Relationship Id="rId4" Type="http://schemas.openxmlformats.org/officeDocument/2006/relationships/hyperlink" Target="https://towardsdatascience.com/r-cnn-fast-r-cnn-faster-r-cnn-yolo-object-detection-algorithms-36d53571365e" TargetMode="External"/><Relationship Id="rId9" Type="http://schemas.openxmlformats.org/officeDocument/2006/relationships/hyperlink" Target="https://github.com/chenyuntc/simple-faster-rcnn-pytor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22/lecture_9_jiaju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.io/engineering-education/object-detection-with-yolov5-and-pytorch/" TargetMode="External"/><Relationship Id="rId3" Type="http://schemas.openxmlformats.org/officeDocument/2006/relationships/hyperlink" Target="https://www.section.io/engineering-education/introduction-to-yolo-algorithm-for-object-detection" TargetMode="External"/><Relationship Id="rId7" Type="http://schemas.openxmlformats.org/officeDocument/2006/relationships/hyperlink" Target="https://blog.paperspace.com/how-to-implement-a-yolo-object-detector-in-pytorch/" TargetMode="External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yolov7-a-deep-dive-into-the-current-state-of-the-art-for-object-detection-ce3ffedeeaeb" TargetMode="External"/><Relationship Id="rId5" Type="http://schemas.openxmlformats.org/officeDocument/2006/relationships/hyperlink" Target="https://pyimagesearch.com/2022/04/04/introduction-to-the-yolo-family/" TargetMode="External"/><Relationship Id="rId4" Type="http://schemas.openxmlformats.org/officeDocument/2006/relationships/hyperlink" Target="https://curiousily.com/posts/object-detection-on-custom-dataset-with-yolo-v5-using-pytorch-and-python/" TargetMode="External"/><Relationship Id="rId9" Type="http://schemas.openxmlformats.org/officeDocument/2006/relationships/hyperlink" Target="https://pytorch.org/hub/ultralytics_yolov5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Lecture</a:t>
            </a:r>
            <a:r>
              <a:rPr lang="pt-BR" dirty="0" smtClean="0"/>
              <a:t> 09 </a:t>
            </a:r>
            <a:r>
              <a:rPr lang="pt-BR" dirty="0"/>
              <a:t>–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recognition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SIN 393 – Introduction to Computer Vision (2022-2)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" name="Picture 2" descr="https://miro.medium.com/max/700/1*iWyUwIPO-5kA2ECAfaaP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615169"/>
            <a:ext cx="6667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4014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imagem de entrada passa por uma CNN</a:t>
            </a:r>
          </a:p>
          <a:p>
            <a:pPr lvl="1"/>
            <a:r>
              <a:rPr lang="pt-BR" dirty="0" smtClean="0"/>
              <a:t>Um modelo </a:t>
            </a:r>
            <a:r>
              <a:rPr lang="pt-BR" dirty="0" err="1" smtClean="0"/>
              <a:t>pré</a:t>
            </a:r>
            <a:r>
              <a:rPr lang="pt-BR" dirty="0" smtClean="0"/>
              <a:t>-treinado da VGG-16 é usado para extração de características.</a:t>
            </a:r>
          </a:p>
          <a:p>
            <a:r>
              <a:rPr lang="pt-BR" dirty="0" smtClean="0"/>
              <a:t>No final da CNN é incluída uma camada chamada de </a:t>
            </a:r>
            <a:r>
              <a:rPr lang="pt-BR" dirty="0" err="1" smtClean="0"/>
              <a:t>Region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 </a:t>
            </a:r>
            <a:r>
              <a:rPr lang="pt-BR" dirty="0" err="1" smtClean="0"/>
              <a:t>Layer</a:t>
            </a:r>
            <a:r>
              <a:rPr lang="pt-BR" dirty="0" smtClean="0"/>
              <a:t> (</a:t>
            </a:r>
            <a:r>
              <a:rPr lang="pt-BR" dirty="0" err="1" smtClean="0"/>
              <a:t>RoI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)</a:t>
            </a:r>
          </a:p>
          <a:p>
            <a:pPr lvl="1"/>
            <a:r>
              <a:rPr lang="pt-BR" dirty="0" err="1" smtClean="0"/>
              <a:t>RoIs</a:t>
            </a:r>
            <a:r>
              <a:rPr lang="pt-BR" dirty="0" smtClean="0"/>
              <a:t> obtidas a partir da imagem de entrada</a:t>
            </a:r>
          </a:p>
          <a:p>
            <a:r>
              <a:rPr lang="pt-BR" dirty="0" smtClean="0"/>
              <a:t>A saída da CNN é interpretada por uma camada completamente conectada.</a:t>
            </a:r>
          </a:p>
          <a:p>
            <a:r>
              <a:rPr lang="pt-BR" dirty="0" smtClean="0"/>
              <a:t>Na sequencia, o modelo bifurca em duas saídas:</a:t>
            </a:r>
          </a:p>
          <a:p>
            <a:pPr lvl="1"/>
            <a:r>
              <a:rPr lang="pt-BR" dirty="0" smtClean="0"/>
              <a:t>Uma para a predição de classe via camada </a:t>
            </a:r>
            <a:r>
              <a:rPr lang="pt-BR" dirty="0" err="1" smtClean="0"/>
              <a:t>softmax</a:t>
            </a:r>
            <a:endParaRPr lang="pt-BR" dirty="0" smtClean="0"/>
          </a:p>
          <a:p>
            <a:pPr lvl="1"/>
            <a:r>
              <a:rPr lang="pt-BR" dirty="0" smtClean="0"/>
              <a:t>Outra com uma saída linear para o </a:t>
            </a:r>
            <a:r>
              <a:rPr lang="pt-BR" dirty="0" err="1" smtClean="0"/>
              <a:t>bounding</a:t>
            </a:r>
            <a:r>
              <a:rPr lang="pt-BR" dirty="0" smtClean="0"/>
              <a:t>-box.</a:t>
            </a:r>
          </a:p>
          <a:p>
            <a:r>
              <a:rPr lang="pt-BR" dirty="0" smtClean="0"/>
              <a:t>O processo é repetido múltiplas vezes para cada região de interesse em uma imagem.</a:t>
            </a: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Faster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3074" name="Picture 2" descr="https://miro.medium.com/max/700/1*LHk_CCzzfP9mzw280kG70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59" y="550007"/>
            <a:ext cx="4898883" cy="43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619672" y="4701793"/>
            <a:ext cx="7524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Ren</a:t>
            </a:r>
            <a:r>
              <a:rPr lang="en-US" sz="1000" i="1" dirty="0"/>
              <a:t>, et al. “Faster R-CNN: Towards Real-Time Object Detection with Region Proposal Networks.”, 2016.</a:t>
            </a:r>
          </a:p>
        </p:txBody>
      </p:sp>
    </p:spTree>
    <p:extLst>
      <p:ext uri="{BB962C8B-B14F-4D97-AF65-F5344CB8AC3E}">
        <p14:creationId xmlns:p14="http://schemas.microsoft.com/office/powerpoint/2010/main" val="3434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0" y="1275606"/>
            <a:ext cx="9200143" cy="2592288"/>
            <a:chOff x="0" y="627534"/>
            <a:chExt cx="8696913" cy="2450495"/>
          </a:xfrm>
        </p:grpSpPr>
        <p:pic>
          <p:nvPicPr>
            <p:cNvPr id="1026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99" b="47758"/>
            <a:stretch/>
          </p:blipFill>
          <p:spPr bwMode="auto">
            <a:xfrm>
              <a:off x="0" y="627534"/>
              <a:ext cx="4418534" cy="24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6" t="61830" r="8363" b="-1"/>
            <a:stretch/>
          </p:blipFill>
          <p:spPr bwMode="auto">
            <a:xfrm>
              <a:off x="4292036" y="1072370"/>
              <a:ext cx="4404877" cy="17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tângulo 7"/>
          <p:cNvSpPr/>
          <p:nvPr/>
        </p:nvSpPr>
        <p:spPr>
          <a:xfrm>
            <a:off x="2915816" y="4701793"/>
            <a:ext cx="6228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towardsdatascience.com/understanding-and-implementing-faster-r-cnn-a-step-by-step-guide-11acfff216b0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4016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1: Rede de propostas de regiões (</a:t>
            </a:r>
            <a:r>
              <a:rPr lang="pt-BR" b="1" i="1" dirty="0" err="1" smtClean="0"/>
              <a:t>region</a:t>
            </a:r>
            <a:r>
              <a:rPr lang="pt-BR" b="1" i="1" dirty="0" smtClean="0"/>
              <a:t> </a:t>
            </a:r>
            <a:r>
              <a:rPr lang="pt-BR" b="1" i="1" dirty="0" err="1" smtClean="0"/>
              <a:t>proposal</a:t>
            </a:r>
            <a:r>
              <a:rPr lang="pt-BR" b="1" i="1" dirty="0" smtClean="0"/>
              <a:t> network</a:t>
            </a:r>
            <a:r>
              <a:rPr lang="pt-BR" b="1" dirty="0" smtClean="0"/>
              <a:t>)</a:t>
            </a:r>
          </a:p>
          <a:p>
            <a:pPr lvl="1"/>
            <a:r>
              <a:rPr lang="pt-BR" dirty="0" smtClean="0"/>
              <a:t>A imagem toda passa por uma CNN </a:t>
            </a:r>
            <a:r>
              <a:rPr lang="pt-BR" dirty="0" err="1" smtClean="0"/>
              <a:t>pré</a:t>
            </a:r>
            <a:r>
              <a:rPr lang="pt-BR" dirty="0" smtClean="0"/>
              <a:t>-treinada (</a:t>
            </a:r>
            <a:r>
              <a:rPr lang="pt-BR" dirty="0" err="1" smtClean="0"/>
              <a:t>ResNet</a:t>
            </a:r>
            <a:r>
              <a:rPr lang="pt-BR" dirty="0" smtClean="0"/>
              <a:t>, VGG-16, ...)</a:t>
            </a:r>
          </a:p>
          <a:p>
            <a:pPr lvl="2"/>
            <a:r>
              <a:rPr lang="pt-BR" dirty="0" smtClean="0"/>
              <a:t>A saída é um mapa de características</a:t>
            </a:r>
          </a:p>
          <a:p>
            <a:pPr lvl="2"/>
            <a:r>
              <a:rPr lang="pt-BR" dirty="0" smtClean="0"/>
              <a:t>Cada ponto do mapa de características é tratado como uma âncora.</a:t>
            </a:r>
          </a:p>
          <a:p>
            <a:pPr lvl="3"/>
            <a:r>
              <a:rPr lang="pt-BR" dirty="0" smtClean="0"/>
              <a:t>Para cada âncora, são geradas múltiplas caixas com tamanhos diferentes</a:t>
            </a:r>
          </a:p>
          <a:p>
            <a:pPr lvl="2"/>
            <a:r>
              <a:rPr lang="pt-BR" dirty="0" smtClean="0"/>
              <a:t>Uma CNN com </a:t>
            </a:r>
            <a:r>
              <a:rPr lang="pt-BR" dirty="0" err="1" smtClean="0"/>
              <a:t>kernels</a:t>
            </a:r>
            <a:r>
              <a:rPr lang="pt-BR" dirty="0" smtClean="0"/>
              <a:t> 1x1 é usada para predizer a categoria e offset das caixas</a:t>
            </a:r>
          </a:p>
          <a:p>
            <a:pPr lvl="3"/>
            <a:r>
              <a:rPr lang="pt-BR" dirty="0" smtClean="0"/>
              <a:t>Comparando as caixas com o </a:t>
            </a:r>
            <a:r>
              <a:rPr lang="pt-BR" i="1" dirty="0" err="1" smtClean="0"/>
              <a:t>ground-truth</a:t>
            </a:r>
            <a:r>
              <a:rPr lang="pt-BR" dirty="0" smtClean="0"/>
              <a:t> (durante o treinamento)	</a:t>
            </a:r>
          </a:p>
          <a:p>
            <a:pPr lvl="4"/>
            <a:r>
              <a:rPr lang="pt-BR" dirty="0" smtClean="0"/>
              <a:t>Discriminadas caixas positivas (objetos) e negativas (fundo)</a:t>
            </a:r>
          </a:p>
          <a:p>
            <a:pPr lvl="4"/>
            <a:r>
              <a:rPr lang="pt-BR" dirty="0" smtClean="0"/>
              <a:t>Entropia </a:t>
            </a:r>
            <a:r>
              <a:rPr lang="pt-BR" dirty="0"/>
              <a:t>cruzada </a:t>
            </a:r>
            <a:r>
              <a:rPr lang="pt-BR" dirty="0" smtClean="0"/>
              <a:t>binária com função de perda</a:t>
            </a:r>
          </a:p>
          <a:p>
            <a:pPr lvl="3"/>
            <a:r>
              <a:rPr lang="pt-BR" dirty="0" smtClean="0"/>
              <a:t>Uma CNN com </a:t>
            </a:r>
            <a:r>
              <a:rPr lang="pt-BR" dirty="0" err="1" smtClean="0"/>
              <a:t>kernel</a:t>
            </a:r>
            <a:r>
              <a:rPr lang="pt-BR" dirty="0" smtClean="0"/>
              <a:t> 1x1 aprende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  <a:r>
              <a:rPr lang="pt-BR" dirty="0" smtClean="0"/>
              <a:t> dos objetos</a:t>
            </a:r>
          </a:p>
          <a:p>
            <a:pPr lvl="4"/>
            <a:r>
              <a:rPr lang="pt-BR" dirty="0" smtClean="0"/>
              <a:t>Regressão com função de perda L2 (distância Euclidiana)</a:t>
            </a:r>
          </a:p>
          <a:p>
            <a:pPr lvl="2"/>
            <a:r>
              <a:rPr lang="pt-BR" dirty="0" smtClean="0"/>
              <a:t>As caixas são transformadas de acordo com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3"/>
            <a:r>
              <a:rPr lang="pt-BR" dirty="0" smtClean="0"/>
              <a:t>Propostas de região.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2:</a:t>
            </a:r>
          </a:p>
          <a:p>
            <a:pPr lvl="1"/>
            <a:r>
              <a:rPr lang="pt-BR" dirty="0" smtClean="0"/>
              <a:t>Uma CNN simples classifica as propostas de região em múltiplas classes</a:t>
            </a:r>
          </a:p>
          <a:p>
            <a:pPr lvl="2"/>
            <a:r>
              <a:rPr lang="pt-BR" dirty="0" smtClean="0"/>
              <a:t>Entropia cruzada</a:t>
            </a:r>
          </a:p>
          <a:p>
            <a:pPr lvl="2"/>
            <a:r>
              <a:rPr lang="pt-BR" i="1" dirty="0" err="1" smtClean="0"/>
              <a:t>RoI</a:t>
            </a:r>
            <a:r>
              <a:rPr lang="pt-BR" i="1" dirty="0" smtClean="0"/>
              <a:t> </a:t>
            </a:r>
            <a:r>
              <a:rPr lang="pt-BR" i="1" dirty="0" err="1" smtClean="0"/>
              <a:t>pooling</a:t>
            </a:r>
            <a:r>
              <a:rPr lang="pt-BR" i="1" dirty="0" smtClean="0"/>
              <a:t> </a:t>
            </a:r>
            <a:r>
              <a:rPr lang="pt-BR" dirty="0" smtClean="0"/>
              <a:t>é usado para redimensionar as propostas de região para o tamanho da entrada de rede.</a:t>
            </a:r>
          </a:p>
          <a:p>
            <a:pPr lvl="1"/>
            <a:r>
              <a:rPr lang="pt-BR" dirty="0" smtClean="0"/>
              <a:t>Outra rede usa regressão para alinhar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2"/>
            <a:r>
              <a:rPr lang="pt-BR" dirty="0" smtClean="0"/>
              <a:t>Função de perda L2</a:t>
            </a:r>
          </a:p>
          <a:p>
            <a:pPr lvl="1"/>
            <a:r>
              <a:rPr lang="pt-BR" dirty="0" smtClean="0"/>
              <a:t>A função de perda final combina entropia cruzada com L2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69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 </a:t>
            </a:r>
            <a:r>
              <a:rPr lang="pt-BR" dirty="0" err="1" smtClean="0"/>
              <a:t>family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YOLO - </a:t>
            </a:r>
            <a:r>
              <a:rPr lang="pt-BR" b="1" dirty="0" err="1"/>
              <a:t>You</a:t>
            </a:r>
            <a:r>
              <a:rPr lang="pt-BR" b="1" dirty="0"/>
              <a:t> </a:t>
            </a:r>
            <a:r>
              <a:rPr lang="pt-BR" b="1" dirty="0" err="1"/>
              <a:t>Only</a:t>
            </a:r>
            <a:r>
              <a:rPr lang="pt-BR" b="1" dirty="0"/>
              <a:t> Look </a:t>
            </a:r>
            <a:r>
              <a:rPr lang="pt-BR" b="1" dirty="0" err="1"/>
              <a:t>Once</a:t>
            </a:r>
            <a:endParaRPr lang="pt-BR" b="1" dirty="0"/>
          </a:p>
          <a:p>
            <a:endParaRPr lang="pt-BR" dirty="0" smtClean="0"/>
          </a:p>
          <a:p>
            <a:r>
              <a:rPr lang="pt-BR" dirty="0" smtClean="0"/>
              <a:t>YOLO (2015)</a:t>
            </a:r>
          </a:p>
          <a:p>
            <a:r>
              <a:rPr lang="pt-BR" dirty="0" smtClean="0"/>
              <a:t>YOLOv2 (2017)</a:t>
            </a:r>
          </a:p>
          <a:p>
            <a:r>
              <a:rPr lang="pt-BR" dirty="0" smtClean="0"/>
              <a:t>YOLOv3 (2018)</a:t>
            </a:r>
          </a:p>
          <a:p>
            <a:r>
              <a:rPr lang="pt-BR" dirty="0" smtClean="0"/>
              <a:t>YOLOv4 (2020)</a:t>
            </a:r>
          </a:p>
          <a:p>
            <a:r>
              <a:rPr lang="pt-BR" dirty="0" smtClean="0"/>
              <a:t>YOLOv5 (2020)</a:t>
            </a:r>
          </a:p>
          <a:p>
            <a:r>
              <a:rPr lang="pt-BR" dirty="0" smtClean="0"/>
              <a:t>YOLOv6 (2022)</a:t>
            </a:r>
          </a:p>
          <a:p>
            <a:r>
              <a:rPr lang="pt-BR" dirty="0" smtClean="0"/>
              <a:t>YOLOv7 (2022)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5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1: Blocos residuais</a:t>
            </a:r>
          </a:p>
          <a:p>
            <a:pPr lvl="1"/>
            <a:r>
              <a:rPr lang="pt-BR" dirty="0" smtClean="0"/>
              <a:t>Dividir a imagem em pequenas caixas organizadas em grade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2" name="Picture 4" descr="residual box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40" y="1269799"/>
            <a:ext cx="6101322" cy="34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2923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Location, detection and segmentation</a:t>
            </a:r>
            <a:endParaRPr lang="en-US" dirty="0" smtClean="0"/>
          </a:p>
          <a:p>
            <a:r>
              <a:rPr lang="en-US" dirty="0" smtClean="0"/>
              <a:t>R-CNN family</a:t>
            </a:r>
          </a:p>
          <a:p>
            <a:pPr lvl="1"/>
            <a:r>
              <a:rPr lang="en-US" dirty="0" smtClean="0"/>
              <a:t>R-CNN</a:t>
            </a:r>
          </a:p>
          <a:p>
            <a:pPr lvl="1"/>
            <a:r>
              <a:rPr lang="en-US" dirty="0" smtClean="0"/>
              <a:t>Fast R-CNN</a:t>
            </a:r>
          </a:p>
          <a:p>
            <a:pPr lvl="1"/>
            <a:r>
              <a:rPr lang="en-US" dirty="0" smtClean="0"/>
              <a:t>Faster R-CNN</a:t>
            </a:r>
          </a:p>
          <a:p>
            <a:r>
              <a:rPr lang="en-US" dirty="0" smtClean="0"/>
              <a:t>YOLO family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2: Regressão do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Identifica os objetos dentro de um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Após detectar um objeto, desenha um </a:t>
            </a:r>
            <a:r>
              <a:rPr lang="pt-BR" dirty="0" err="1" smtClean="0"/>
              <a:t>bounding</a:t>
            </a:r>
            <a:r>
              <a:rPr lang="pt-BR" dirty="0" smtClean="0"/>
              <a:t>-box ao seu redor</a:t>
            </a:r>
          </a:p>
          <a:p>
            <a:pPr lvl="2"/>
            <a:r>
              <a:rPr lang="en-US" dirty="0"/>
              <a:t>center point, height, width, and class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3074" name="Picture 2" descr="detection of car inside a bounding box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6617"/>
            <a:ext cx="5508104" cy="26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77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3: Intersecção sobre União (</a:t>
            </a:r>
            <a:r>
              <a:rPr lang="pt-BR" dirty="0" err="1" smtClean="0"/>
              <a:t>IoU</a:t>
            </a:r>
            <a:r>
              <a:rPr lang="pt-BR" dirty="0" smtClean="0"/>
              <a:t> – </a:t>
            </a:r>
            <a:r>
              <a:rPr lang="pt-BR" i="1" dirty="0" err="1" smtClean="0"/>
              <a:t>Intersection</a:t>
            </a:r>
            <a:r>
              <a:rPr lang="pt-BR" i="1" dirty="0" smtClean="0"/>
              <a:t> over Union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Usado para calcular a acurácia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</a:t>
            </a:r>
            <a:r>
              <a:rPr lang="pt-BR" sz="1000" i="1" dirty="0" smtClean="0">
                <a:hlinkClick r:id="rId2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intersection over unio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03" y="1491630"/>
            <a:ext cx="48939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3 steps working toge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48155"/>
            <a:ext cx="8208912" cy="22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40764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5122" name="Picture 2" descr="How YOLO Algorith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55526"/>
            <a:ext cx="57966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707904" y="4698136"/>
            <a:ext cx="54424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https://www.section.io/engineering-education/introduction-to-yolo-algorithm-for-object-detection</a:t>
            </a:r>
            <a:r>
              <a:rPr lang="pt-BR" sz="1000" i="1" dirty="0" smtClean="0">
                <a:hlinkClick r:id="rId3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9450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ocodataset.org/images/coco-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12" y="2931790"/>
            <a:ext cx="6372200" cy="19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COCO DATASET</a:t>
            </a:r>
          </a:p>
          <a:p>
            <a:pPr lvl="1"/>
            <a:r>
              <a:rPr lang="pt-BR" dirty="0">
                <a:hlinkClick r:id="rId3"/>
              </a:rPr>
              <a:t>https://cocodataset.org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Detecção de objetos</a:t>
            </a:r>
          </a:p>
          <a:p>
            <a:pPr lvl="1"/>
            <a:r>
              <a:rPr lang="pt-BR" dirty="0" smtClean="0"/>
              <a:t>Segmentação </a:t>
            </a:r>
          </a:p>
          <a:p>
            <a:pPr lvl="1"/>
            <a:r>
              <a:rPr lang="pt-BR" dirty="0" smtClean="0"/>
              <a:t>330 K imagens</a:t>
            </a:r>
          </a:p>
          <a:p>
            <a:pPr lvl="1"/>
            <a:r>
              <a:rPr lang="pt-BR" dirty="0" smtClean="0"/>
              <a:t>&gt;200K imagens rotuladas</a:t>
            </a:r>
          </a:p>
          <a:p>
            <a:pPr lvl="1"/>
            <a:r>
              <a:rPr lang="pt-BR" dirty="0" smtClean="0"/>
              <a:t>1.5 milhões de instâncias de objetos</a:t>
            </a:r>
          </a:p>
          <a:p>
            <a:pPr lvl="1"/>
            <a:r>
              <a:rPr lang="pt-BR" dirty="0" smtClean="0"/>
              <a:t>80 classes de objetos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1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PASCAL VOC 2012 </a:t>
            </a:r>
            <a:r>
              <a:rPr lang="pt-BR" dirty="0" smtClean="0"/>
              <a:t>DATASET</a:t>
            </a:r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www.kaggle.com/datasets/gopalbhattrai/pascal-voc-2012-dataset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3"/>
              </a:rPr>
              <a:t>http://host.robots.ox.ac.uk/pascal/VOC/voc2012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45429" r="18750" b="27286"/>
          <a:stretch/>
        </p:blipFill>
        <p:spPr bwMode="auto">
          <a:xfrm>
            <a:off x="1464549" y="1554500"/>
            <a:ext cx="6214902" cy="13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21428" r="21875" b="39286"/>
          <a:stretch/>
        </p:blipFill>
        <p:spPr bwMode="auto">
          <a:xfrm>
            <a:off x="1439652" y="2844413"/>
            <a:ext cx="6264696" cy="2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0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Vector-</a:t>
            </a:r>
            <a:r>
              <a:rPr lang="pt-BR" dirty="0" err="1"/>
              <a:t>LabPics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focus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https://www.cs.toronto.edu/chemselfies/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0" name="Picture 2" descr="https://www.cs.toronto.edu/chemselfies/Images/TO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3" y="1952682"/>
            <a:ext cx="8419534" cy="19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Ross </a:t>
            </a:r>
            <a:r>
              <a:rPr lang="en-US" dirty="0" err="1"/>
              <a:t>Girshick</a:t>
            </a:r>
            <a:r>
              <a:rPr lang="en-US" dirty="0"/>
              <a:t>, et al. “Rich feature hierarchies for accurate object detection and semantic segmentation.”, 2014.</a:t>
            </a:r>
          </a:p>
          <a:p>
            <a:pPr lvl="1"/>
            <a:r>
              <a:rPr lang="en-US" dirty="0">
                <a:hlinkClick r:id="rId2"/>
              </a:rPr>
              <a:t>https://arxiv.org/abs/1311.2524</a:t>
            </a:r>
            <a:endParaRPr lang="en-US" dirty="0"/>
          </a:p>
          <a:p>
            <a:r>
              <a:rPr lang="pt-BR" dirty="0"/>
              <a:t>Ross </a:t>
            </a:r>
            <a:r>
              <a:rPr lang="pt-BR" dirty="0" err="1"/>
              <a:t>Girshick</a:t>
            </a:r>
            <a:r>
              <a:rPr lang="pt-BR" dirty="0"/>
              <a:t>. “</a:t>
            </a:r>
            <a:r>
              <a:rPr lang="pt-BR" dirty="0" err="1"/>
              <a:t>Fast</a:t>
            </a:r>
            <a:r>
              <a:rPr lang="pt-BR" dirty="0"/>
              <a:t> R-CNN.”, 2015.</a:t>
            </a:r>
          </a:p>
          <a:p>
            <a:pPr lvl="1"/>
            <a:r>
              <a:rPr lang="pt-BR" dirty="0">
                <a:hlinkClick r:id="rId3"/>
              </a:rPr>
              <a:t>https://arxiv.org/abs/1504.08083</a:t>
            </a:r>
            <a:endParaRPr lang="pt-BR" dirty="0"/>
          </a:p>
          <a:p>
            <a:r>
              <a:rPr lang="en-US" dirty="0" err="1" smtClean="0"/>
              <a:t>Shaoqing</a:t>
            </a:r>
            <a:r>
              <a:rPr lang="en-US" dirty="0" smtClean="0"/>
              <a:t> </a:t>
            </a:r>
            <a:r>
              <a:rPr lang="en-US" dirty="0"/>
              <a:t>Ren, et al. “Faster R-CNN: Towards Real-Time Object Detection with Region Proposal Networks.”, 2016.</a:t>
            </a:r>
          </a:p>
          <a:p>
            <a:pPr lvl="1"/>
            <a:r>
              <a:rPr lang="pt-BR" dirty="0">
                <a:hlinkClick r:id="rId4"/>
              </a:rPr>
              <a:t>https://arxiv.org/abs/1506.01497</a:t>
            </a:r>
            <a:r>
              <a:rPr lang="pt-BR" dirty="0"/>
              <a:t> </a:t>
            </a:r>
            <a:endParaRPr lang="pt-BR" dirty="0" smtClean="0"/>
          </a:p>
          <a:p>
            <a:r>
              <a:rPr lang="pt-BR" dirty="0"/>
              <a:t>Ross </a:t>
            </a:r>
            <a:r>
              <a:rPr lang="pt-BR" dirty="0" err="1" smtClean="0"/>
              <a:t>Girshick</a:t>
            </a:r>
            <a:r>
              <a:rPr lang="pt-BR" dirty="0" smtClean="0"/>
              <a:t>. </a:t>
            </a:r>
            <a:r>
              <a:rPr lang="pt-BR" dirty="0" err="1" smtClean="0"/>
              <a:t>Fast</a:t>
            </a:r>
            <a:r>
              <a:rPr lang="pt-BR" dirty="0" smtClean="0"/>
              <a:t> R-CNN. </a:t>
            </a:r>
            <a:r>
              <a:rPr lang="pt-BR" dirty="0" err="1" smtClean="0"/>
              <a:t>Facebook</a:t>
            </a:r>
            <a:r>
              <a:rPr lang="pt-BR" dirty="0" smtClean="0"/>
              <a:t> AI </a:t>
            </a:r>
            <a:r>
              <a:rPr lang="pt-BR" dirty="0" err="1" smtClean="0"/>
              <a:t>Research</a:t>
            </a:r>
            <a:r>
              <a:rPr lang="pt-BR" dirty="0" smtClean="0"/>
              <a:t> (FAIR). </a:t>
            </a:r>
            <a:r>
              <a:rPr lang="pt-BR" dirty="0" err="1" smtClean="0"/>
              <a:t>Work</a:t>
            </a:r>
            <a:r>
              <a:rPr lang="pt-BR" dirty="0" smtClean="0"/>
              <a:t> </a:t>
            </a:r>
            <a:r>
              <a:rPr lang="pt-BR" dirty="0" err="1" smtClean="0"/>
              <a:t>done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Microsoft </a:t>
            </a:r>
            <a:r>
              <a:rPr lang="pt-BR" dirty="0" err="1" smtClean="0"/>
              <a:t>Research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dl.dropboxusercontent.com/s/vlyrkgd8nz8gy5l/fast-rcnn.pdf?dl=0</a:t>
            </a:r>
            <a:r>
              <a:rPr lang="pt-BR" dirty="0" smtClean="0"/>
              <a:t> </a:t>
            </a:r>
          </a:p>
          <a:p>
            <a:r>
              <a:rPr lang="en-US" dirty="0"/>
              <a:t>Joseph </a:t>
            </a:r>
            <a:r>
              <a:rPr lang="en-US" dirty="0" err="1"/>
              <a:t>Redmon</a:t>
            </a:r>
            <a:r>
              <a:rPr lang="en-US" dirty="0"/>
              <a:t>, et al. “You Only Look Once: Unified, Real-Time Object Detection.” 2015.</a:t>
            </a:r>
          </a:p>
          <a:p>
            <a:pPr lvl="1"/>
            <a:r>
              <a:rPr lang="en-US" dirty="0">
                <a:hlinkClick r:id="rId6"/>
              </a:rPr>
              <a:t>https://arxiv.org/abs/1506.02640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/>
              <a:t>CS231n: Deep Learning for Computer </a:t>
            </a:r>
            <a:r>
              <a:rPr lang="en-US" dirty="0" smtClean="0"/>
              <a:t>Vision. Stanford </a:t>
            </a:r>
            <a:r>
              <a:rPr lang="en-US" dirty="0"/>
              <a:t>- Spring 2022</a:t>
            </a:r>
          </a:p>
          <a:p>
            <a:pPr lvl="1"/>
            <a:r>
              <a:rPr lang="pt-BR" dirty="0">
                <a:hlinkClick r:id="rId7"/>
              </a:rPr>
              <a:t>http://cs231n.stanford.edu</a:t>
            </a:r>
            <a:r>
              <a:rPr lang="pt-BR" dirty="0" smtClean="0">
                <a:hlinkClick r:id="rId7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3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hlinkClick r:id="rId2"/>
              </a:rPr>
              <a:t>https://debuggercafe.com/a-simple-pipeline-to-train-pytorch-faster-rcnn-object-detection-model</a:t>
            </a:r>
            <a:r>
              <a:rPr lang="pt-BR" dirty="0" smtClean="0">
                <a:hlinkClick r:id="rId2"/>
              </a:rPr>
              <a:t>/</a:t>
            </a:r>
          </a:p>
          <a:p>
            <a:r>
              <a:rPr lang="pt-BR" dirty="0">
                <a:hlinkClick r:id="rId2"/>
              </a:rPr>
              <a:t>https://pyimagesearch.com/2021/08/02/pytorch-object-detection-with-pre-trained-networks/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://machinelearningmastery.com/object-recognition-with-deep-learning/</a:t>
            </a:r>
            <a:endParaRPr lang="pt-BR" dirty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://www.jeremyjordan.me/evaluating-image-segmentation-models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towardsdatascience.com/r-cnn-fast-r-cnn-faster-r-cnn-yolo-object-detection-algorithms-36d53571365e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https://www.upgrad.com/blog/ultimate-guide-to-object-detection-using-deep-learning/</a:t>
            </a:r>
            <a:endParaRPr lang="pt-BR" dirty="0"/>
          </a:p>
          <a:p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://towardsdatascience.com/deep-learning-for-object-detection-a-comprehensive-review-73930816d8d9</a:t>
            </a:r>
            <a:endParaRPr lang="pt-BR" dirty="0"/>
          </a:p>
          <a:p>
            <a:r>
              <a:rPr lang="pt-BR" dirty="0">
                <a:hlinkClick r:id="rId7"/>
              </a:rPr>
              <a:t>https://pytorch.org/tutorials/intermediate/torchvision_tutorial.html</a:t>
            </a:r>
            <a:endParaRPr lang="pt-BR" dirty="0"/>
          </a:p>
          <a:p>
            <a:r>
              <a:rPr lang="pt-BR" dirty="0">
                <a:hlinkClick r:id="rId8"/>
              </a:rPr>
              <a:t>https://pyimagesearch.com/2021/08/02/pytorch-object-detection-with-pre-trained-networks/</a:t>
            </a:r>
            <a:endParaRPr lang="pt-BR" dirty="0"/>
          </a:p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github.com/chenyuntc/simple-faster-rcnn-pytorch</a:t>
            </a:r>
            <a:endParaRPr lang="pt-BR" dirty="0" smtClean="0"/>
          </a:p>
          <a:p>
            <a:r>
              <a:rPr lang="pt-BR" dirty="0">
                <a:hlinkClick r:id="rId10"/>
              </a:rPr>
              <a:t>https://blog.paperspace.com/faster-r-cnn-explained-object-detection</a:t>
            </a:r>
            <a:r>
              <a:rPr lang="pt-BR" dirty="0" smtClean="0">
                <a:hlinkClick r:id="rId10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1"/>
              </a:rPr>
              <a:t>https://deepsense.ai/region-of-interest-pooling-explained</a:t>
            </a:r>
            <a:r>
              <a:rPr lang="pt-BR" dirty="0" smtClean="0">
                <a:hlinkClick r:id="rId11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2"/>
              </a:rPr>
              <a:t>https://</a:t>
            </a:r>
            <a:r>
              <a:rPr lang="pt-BR" dirty="0" smtClean="0">
                <a:hlinkClick r:id="rId12"/>
              </a:rPr>
              <a:t>medium.com/codex/implementing-r-cnn-object-detection-on-voc2012-with-pytorch-b05d3c623afe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3"/>
              </a:rPr>
              <a:t>https://</a:t>
            </a:r>
            <a:r>
              <a:rPr lang="pt-BR" dirty="0" smtClean="0">
                <a:hlinkClick r:id="rId13"/>
              </a:rPr>
              <a:t>towardsdatascience.com/understanding-and-implementing-faster-r-cnn-a-step-by-step-guide-11acfff216b0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Location, detection and segmentation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32624" r="10088" b="16376"/>
          <a:stretch/>
        </p:blipFill>
        <p:spPr bwMode="auto">
          <a:xfrm>
            <a:off x="5070" y="808058"/>
            <a:ext cx="9138930" cy="38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843808" y="4701793"/>
            <a:ext cx="6300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dirty="0" smtClean="0"/>
              <a:t>Stanford </a:t>
            </a:r>
            <a:r>
              <a:rPr lang="pt-BR" sz="1000" dirty="0"/>
              <a:t>cs231n (</a:t>
            </a:r>
            <a:r>
              <a:rPr lang="pt-BR" sz="1000" dirty="0" smtClean="0"/>
              <a:t>2022): </a:t>
            </a:r>
            <a:r>
              <a:rPr lang="pt-BR" sz="1000" i="1" dirty="0" smtClean="0">
                <a:hlinkClick r:id="rId3"/>
              </a:rPr>
              <a:t>http</a:t>
            </a:r>
            <a:r>
              <a:rPr lang="pt-BR" sz="1000" i="1" dirty="0">
                <a:hlinkClick r:id="rId3"/>
              </a:rPr>
              <a:t>://</a:t>
            </a:r>
            <a:r>
              <a:rPr lang="pt-BR" sz="1000" i="1" dirty="0" smtClean="0">
                <a:hlinkClick r:id="rId3"/>
              </a:rPr>
              <a:t>cs231n.stanford.edu/slides/2022/lecture_9_jiajun.pdf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6959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hlinkClick r:id="rId2"/>
              </a:rPr>
              <a:t>https://</a:t>
            </a:r>
            <a:r>
              <a:rPr lang="pt-BR" sz="1500" dirty="0" smtClean="0">
                <a:hlinkClick r:id="rId2"/>
              </a:rPr>
              <a:t>www.exxactcorp.com/blog/Deep-Learning/YOLOv5-PyTorch-Tutorial</a:t>
            </a:r>
            <a:endParaRPr lang="pt-BR" sz="1500" dirty="0" smtClean="0"/>
          </a:p>
          <a:p>
            <a:r>
              <a:rPr lang="pt-BR" sz="1500" dirty="0">
                <a:hlinkClick r:id="rId3"/>
              </a:rPr>
              <a:t>https://</a:t>
            </a:r>
            <a:r>
              <a:rPr lang="pt-BR" sz="1500" dirty="0" smtClean="0">
                <a:hlinkClick r:id="rId3"/>
              </a:rPr>
              <a:t>www.section.io/engineering-education/introduction-to-yolo-algorithm-for-object-detection</a:t>
            </a:r>
            <a:endParaRPr lang="pt-BR" sz="1500" dirty="0" smtClean="0"/>
          </a:p>
          <a:p>
            <a:r>
              <a:rPr lang="pt-BR" sz="1500" dirty="0">
                <a:hlinkClick r:id="rId4"/>
              </a:rPr>
              <a:t>https://curiousily.com/posts/object-detection-on-custom-dataset-with-yolo-v5-using-pytorch-and-python</a:t>
            </a:r>
            <a:r>
              <a:rPr lang="pt-BR" sz="1500" dirty="0" smtClean="0">
                <a:hlinkClick r:id="rId4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5"/>
              </a:rPr>
              <a:t>https://pyimagesearch.com/2022/04/04/introduction-to-the-yolo-family</a:t>
            </a:r>
            <a:r>
              <a:rPr lang="pt-BR" sz="1500" dirty="0" smtClean="0">
                <a:hlinkClick r:id="rId5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6"/>
              </a:rPr>
              <a:t>https://</a:t>
            </a:r>
            <a:r>
              <a:rPr lang="pt-BR" sz="1500" dirty="0" smtClean="0">
                <a:hlinkClick r:id="rId6"/>
              </a:rPr>
              <a:t>towardsdatascience.com/yolov7-a-deep-dive-into-the-current-state-of-the-art-for-object-detection-ce3ffedeeaeb</a:t>
            </a:r>
            <a:endParaRPr lang="pt-BR" sz="1500" dirty="0" smtClean="0"/>
          </a:p>
          <a:p>
            <a:r>
              <a:rPr lang="pt-BR" sz="1500" dirty="0">
                <a:hlinkClick r:id="rId7"/>
              </a:rPr>
              <a:t>https://blog.paperspace.com/how-to-implement-a-yolo-object-detector-in-pytorch</a:t>
            </a:r>
            <a:r>
              <a:rPr lang="pt-BR" sz="1500" dirty="0" smtClean="0">
                <a:hlinkClick r:id="rId7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8"/>
              </a:rPr>
              <a:t>https://www.section.io/engineering-education/object-detection-with-yolov5-and-pytorch</a:t>
            </a:r>
            <a:r>
              <a:rPr lang="pt-BR" sz="1500" dirty="0" smtClean="0">
                <a:hlinkClick r:id="rId8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9"/>
              </a:rPr>
              <a:t>https://pytorch.org/hub/ultralytics_yolov5</a:t>
            </a:r>
            <a:r>
              <a:rPr lang="pt-BR" sz="1500" dirty="0" smtClean="0">
                <a:hlinkClick r:id="rId9"/>
              </a:rPr>
              <a:t>/</a:t>
            </a:r>
            <a:r>
              <a:rPr lang="pt-BR" sz="1500" dirty="0" smtClean="0"/>
              <a:t>  </a:t>
            </a:r>
          </a:p>
          <a:p>
            <a:endParaRPr lang="pt-BR" sz="1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130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8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29237" r="10001" b="17048"/>
          <a:stretch/>
        </p:blipFill>
        <p:spPr bwMode="auto">
          <a:xfrm>
            <a:off x="0" y="1091705"/>
            <a:ext cx="9140398" cy="330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55322" y="4701793"/>
            <a:ext cx="7088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Ross </a:t>
            </a:r>
            <a:r>
              <a:rPr lang="en-US" sz="1000" i="1" dirty="0" err="1"/>
              <a:t>Girshick</a:t>
            </a:r>
            <a:r>
              <a:rPr lang="en-US" sz="1000" i="1" dirty="0"/>
              <a:t>, et al. “Rich feature hierarchies for accurate object detection and semantic segmentation.”, 2014.</a:t>
            </a:r>
          </a:p>
        </p:txBody>
      </p:sp>
    </p:spTree>
    <p:extLst>
      <p:ext uri="{BB962C8B-B14F-4D97-AF65-F5344CB8AC3E}">
        <p14:creationId xmlns:p14="http://schemas.microsoft.com/office/powerpoint/2010/main" val="28605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6" name="Picture 2" descr="https://miro.medium.com/max/700/1*D2sFqL329qKKx4Tvl31Ih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4694"/>
            <a:ext cx="6667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3740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R-CNN – </a:t>
            </a:r>
            <a:r>
              <a:rPr lang="pt-BR" b="1" dirty="0" err="1" smtClean="0"/>
              <a:t>Region-based</a:t>
            </a:r>
            <a:r>
              <a:rPr lang="pt-BR" b="1" dirty="0" smtClean="0"/>
              <a:t> </a:t>
            </a:r>
            <a:r>
              <a:rPr lang="pt-BR" b="1" dirty="0" err="1" smtClean="0"/>
              <a:t>Convolutional</a:t>
            </a:r>
            <a:r>
              <a:rPr lang="pt-BR" b="1" dirty="0" smtClean="0"/>
              <a:t> Neural Network</a:t>
            </a:r>
          </a:p>
          <a:p>
            <a:endParaRPr lang="pt-BR" dirty="0"/>
          </a:p>
          <a:p>
            <a:r>
              <a:rPr lang="pt-BR" dirty="0" smtClean="0"/>
              <a:t>Varre a imagem buscando possíveis objetos</a:t>
            </a:r>
          </a:p>
          <a:p>
            <a:pPr lvl="1"/>
            <a:r>
              <a:rPr lang="pt-BR" dirty="0" err="1" smtClean="0"/>
              <a:t>Selective</a:t>
            </a:r>
            <a:r>
              <a:rPr lang="pt-BR" dirty="0" smtClean="0"/>
              <a:t> </a:t>
            </a:r>
            <a:r>
              <a:rPr lang="pt-BR" dirty="0" err="1" smtClean="0"/>
              <a:t>Search</a:t>
            </a:r>
            <a:endParaRPr lang="pt-BR" dirty="0" smtClean="0"/>
          </a:p>
          <a:p>
            <a:pPr lvl="1"/>
            <a:r>
              <a:rPr lang="pt-BR" dirty="0" smtClean="0"/>
              <a:t>Gera ~2000 propostas de regiões</a:t>
            </a:r>
          </a:p>
          <a:p>
            <a:r>
              <a:rPr lang="pt-BR" dirty="0" smtClean="0"/>
              <a:t>Passa as propostas de regiões por uma CNN</a:t>
            </a:r>
          </a:p>
          <a:p>
            <a:pPr lvl="1"/>
            <a:r>
              <a:rPr lang="pt-BR" dirty="0" smtClean="0"/>
              <a:t>Antes, redimensiona as regiões para o tamanho da camada de entrada da CNN.</a:t>
            </a:r>
          </a:p>
          <a:p>
            <a:r>
              <a:rPr lang="pt-BR" dirty="0" smtClean="0"/>
              <a:t>Baseado na saída da CNN:</a:t>
            </a:r>
          </a:p>
          <a:p>
            <a:pPr lvl="1"/>
            <a:r>
              <a:rPr lang="pt-BR" dirty="0" smtClean="0"/>
              <a:t>Classifica a região com um classificador SVM</a:t>
            </a:r>
          </a:p>
          <a:p>
            <a:pPr lvl="1"/>
            <a:r>
              <a:rPr lang="pt-BR" dirty="0" smtClean="0"/>
              <a:t>Aplica regressão linear para localizar o </a:t>
            </a:r>
            <a:r>
              <a:rPr lang="pt-BR" i="1" dirty="0" err="1" smtClean="0"/>
              <a:t>bounding</a:t>
            </a:r>
            <a:r>
              <a:rPr lang="pt-BR" i="1" dirty="0" smtClean="0"/>
              <a:t>-box</a:t>
            </a:r>
            <a:r>
              <a:rPr lang="pt-BR" dirty="0" smtClean="0"/>
              <a:t> do objeto.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8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23429" r="13125" b="22572"/>
          <a:stretch/>
        </p:blipFill>
        <p:spPr bwMode="auto">
          <a:xfrm>
            <a:off x="0" y="943782"/>
            <a:ext cx="9144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143131" y="4716784"/>
            <a:ext cx="2000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“</a:t>
            </a:r>
            <a:r>
              <a:rPr lang="pt-BR" sz="1000" i="1" dirty="0" err="1"/>
              <a:t>Fast</a:t>
            </a:r>
            <a:r>
              <a:rPr lang="pt-BR" sz="1000" i="1" dirty="0"/>
              <a:t> R-CNN.”, 2015.</a:t>
            </a:r>
          </a:p>
        </p:txBody>
      </p:sp>
    </p:spTree>
    <p:extLst>
      <p:ext uri="{BB962C8B-B14F-4D97-AF65-F5344CB8AC3E}">
        <p14:creationId xmlns:p14="http://schemas.microsoft.com/office/powerpoint/2010/main" val="24767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48597</TotalTime>
  <Words>1259</Words>
  <Application>Microsoft Office PowerPoint</Application>
  <PresentationFormat>Apresentação na tela (16:9)</PresentationFormat>
  <Paragraphs>218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Tema do Office</vt:lpstr>
      <vt:lpstr>Lecture 09 – Object detection and recognition</vt:lpstr>
      <vt:lpstr>Agenda</vt:lpstr>
      <vt:lpstr>Location, detection and segmentation</vt:lpstr>
      <vt:lpstr>R-CNN</vt:lpstr>
      <vt:lpstr>R-CNN</vt:lpstr>
      <vt:lpstr>R-CNN</vt:lpstr>
      <vt:lpstr>R-CNN</vt:lpstr>
      <vt:lpstr>Fast R-CNN</vt:lpstr>
      <vt:lpstr>Fast R-CNN</vt:lpstr>
      <vt:lpstr>Fast R-CNN</vt:lpstr>
      <vt:lpstr>Fast R-CNN</vt:lpstr>
      <vt:lpstr>Faster R-CNN</vt:lpstr>
      <vt:lpstr>Faster R-CNN</vt:lpstr>
      <vt:lpstr>Faster R-CNN</vt:lpstr>
      <vt:lpstr>Faster R-CNN</vt:lpstr>
      <vt:lpstr>Faster R-CNN</vt:lpstr>
      <vt:lpstr>YOLO</vt:lpstr>
      <vt:lpstr>YOLO family</vt:lpstr>
      <vt:lpstr>YOLO</vt:lpstr>
      <vt:lpstr>YOLO</vt:lpstr>
      <vt:lpstr>YOLO</vt:lpstr>
      <vt:lpstr>YOLO</vt:lpstr>
      <vt:lpstr>YOLO</vt:lpstr>
      <vt:lpstr>Datasets</vt:lpstr>
      <vt:lpstr>Datasets</vt:lpstr>
      <vt:lpstr>Datasets</vt:lpstr>
      <vt:lpstr>Datasets</vt:lpstr>
      <vt:lpstr>Bibliography</vt:lpstr>
      <vt:lpstr>Bibliography</vt:lpstr>
      <vt:lpstr>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344</cp:revision>
  <dcterms:created xsi:type="dcterms:W3CDTF">2020-06-26T12:40:46Z</dcterms:created>
  <dcterms:modified xsi:type="dcterms:W3CDTF">2023-03-03T19:41:36Z</dcterms:modified>
</cp:coreProperties>
</file>